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255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163506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322962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329364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2911040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3834668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1066827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138188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2981373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286020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659081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3A6E9FB8-8DC9-4F42-9B30-CC104900B2B8}" type="datetimeFigureOut">
              <a:rPr lang="zh-TW" altLang="en-US" smtClean="0"/>
              <a:t>2025/4/7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126632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A6E9FB8-8DC9-4F42-9B30-CC104900B2B8}" type="datetimeFigureOut">
              <a:rPr lang="zh-TW" altLang="en-US" smtClean="0"/>
              <a:t>2025/4/7</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386A386-5E5B-41F3-B136-6DA2F3345D1B}" type="slidenum">
              <a:rPr lang="zh-TW" altLang="en-US" smtClean="0"/>
              <a:t>‹#›</a:t>
            </a:fld>
            <a:endParaRPr lang="zh-TW" altLang="en-US"/>
          </a:p>
        </p:txBody>
      </p:sp>
    </p:spTree>
    <p:extLst>
      <p:ext uri="{BB962C8B-B14F-4D97-AF65-F5344CB8AC3E}">
        <p14:creationId xmlns:p14="http://schemas.microsoft.com/office/powerpoint/2010/main" val="3829528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erson@yfes.tn.edu.tw"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5">
              <a:lumMod val="75000"/>
            </a:schemeClr>
          </a:fgClr>
          <a:bgClr>
            <a:schemeClr val="bg1"/>
          </a:bgClr>
        </a:pattFill>
        <a:effectLst/>
      </p:bgPr>
    </p:bg>
    <p:spTree>
      <p:nvGrpSpPr>
        <p:cNvPr id="1" name=""/>
        <p:cNvGrpSpPr/>
        <p:nvPr/>
      </p:nvGrpSpPr>
      <p:grpSpPr>
        <a:xfrm>
          <a:off x="0" y="0"/>
          <a:ext cx="0" cy="0"/>
          <a:chOff x="0" y="0"/>
          <a:chExt cx="0" cy="0"/>
        </a:xfrm>
      </p:grpSpPr>
      <p:pic>
        <p:nvPicPr>
          <p:cNvPr id="15" name="圖片 14" descr="一張含有 油畫, 雲, 藝術, 圖畫 的圖片&#10;&#10;自動產生的描述">
            <a:extLst>
              <a:ext uri="{FF2B5EF4-FFF2-40B4-BE49-F238E27FC236}">
                <a16:creationId xmlns:a16="http://schemas.microsoft.com/office/drawing/2014/main" id="{438B5C3B-F6CE-B180-FBAF-D8946EAED6F9}"/>
              </a:ext>
            </a:extLst>
          </p:cNvPr>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0"/>
            <a:ext cx="6858000" cy="10251583"/>
          </a:xfrm>
          <a:prstGeom prst="rect">
            <a:avLst/>
          </a:prstGeom>
        </p:spPr>
      </p:pic>
      <p:sp>
        <p:nvSpPr>
          <p:cNvPr id="3" name="副標題 2">
            <a:extLst>
              <a:ext uri="{FF2B5EF4-FFF2-40B4-BE49-F238E27FC236}">
                <a16:creationId xmlns:a16="http://schemas.microsoft.com/office/drawing/2014/main" id="{38BDCAFE-DAD3-6907-5B67-50BE1C5DF3AC}"/>
              </a:ext>
            </a:extLst>
          </p:cNvPr>
          <p:cNvSpPr>
            <a:spLocks noGrp="1"/>
          </p:cNvSpPr>
          <p:nvPr>
            <p:ph type="subTitle" idx="1"/>
          </p:nvPr>
        </p:nvSpPr>
        <p:spPr>
          <a:xfrm>
            <a:off x="3330999" y="5058069"/>
            <a:ext cx="3325376" cy="3779516"/>
          </a:xfrm>
          <a:noFill/>
          <a:ln w="28575">
            <a:solidFill>
              <a:srgbClr val="C00000"/>
            </a:solidFill>
          </a:ln>
        </p:spPr>
        <p:txBody>
          <a:bodyPr>
            <a:normAutofit fontScale="32500" lnSpcReduction="20000"/>
          </a:bodyPr>
          <a:lstStyle/>
          <a:p>
            <a:pPr algn="l">
              <a:lnSpc>
                <a:spcPct val="110000"/>
              </a:lnSpc>
              <a:spcAft>
                <a:spcPts val="600"/>
              </a:spcAft>
            </a:pPr>
            <a:r>
              <a:rPr lang="zh-TW" altLang="en-US" sz="4300" b="1" dirty="0">
                <a:latin typeface="微軟正黑體" panose="020B0604030504040204" pitchFamily="34" charset="-120"/>
                <a:ea typeface="微軟正黑體" panose="020B0604030504040204" pitchFamily="34" charset="-120"/>
              </a:rPr>
              <a:t>★本校</a:t>
            </a:r>
            <a:r>
              <a:rPr lang="zh-TW" altLang="en-US" sz="4300" b="1" dirty="0" smtClean="0">
                <a:latin typeface="微軟正黑體" panose="020B0604030504040204" pitchFamily="34" charset="-120"/>
                <a:ea typeface="微軟正黑體" panose="020B0604030504040204" pitchFamily="34" charset="-120"/>
              </a:rPr>
              <a:t>申訴管道：</a:t>
            </a:r>
          </a:p>
          <a:p>
            <a:pPr lvl="1" algn="l">
              <a:lnSpc>
                <a:spcPct val="110000"/>
              </a:lnSpc>
              <a:spcAft>
                <a:spcPts val="600"/>
              </a:spcAft>
            </a:pPr>
            <a:r>
              <a:rPr lang="en-US" altLang="zh-TW" sz="3700" b="1" dirty="0" smtClean="0">
                <a:latin typeface="微軟正黑體" panose="020B0604030504040204" pitchFamily="34" charset="-120"/>
                <a:ea typeface="微軟正黑體" panose="020B0604030504040204" pitchFamily="34" charset="-120"/>
              </a:rPr>
              <a:t>◆</a:t>
            </a:r>
            <a:r>
              <a:rPr lang="zh-TW" altLang="en-US" sz="3700" b="1" dirty="0" smtClean="0">
                <a:latin typeface="微軟正黑體" panose="020B0604030504040204" pitchFamily="34" charset="-120"/>
                <a:ea typeface="微軟正黑體" panose="020B0604030504040204" pitchFamily="34" charset="-120"/>
              </a:rPr>
              <a:t>電話：</a:t>
            </a:r>
            <a:r>
              <a:rPr lang="en-US" altLang="zh-TW" sz="3700" b="1" dirty="0" smtClean="0">
                <a:latin typeface="微軟正黑體" panose="020B0604030504040204" pitchFamily="34" charset="-120"/>
                <a:ea typeface="微軟正黑體" panose="020B0604030504040204" pitchFamily="34" charset="-120"/>
              </a:rPr>
              <a:t>06-2223241</a:t>
            </a:r>
            <a:r>
              <a:rPr lang="zh-TW" altLang="en-US" sz="3700" b="1" dirty="0" smtClean="0">
                <a:latin typeface="微軟正黑體" panose="020B0604030504040204" pitchFamily="34" charset="-120"/>
                <a:ea typeface="微軟正黑體" panose="020B0604030504040204" pitchFamily="34" charset="-120"/>
              </a:rPr>
              <a:t>分機</a:t>
            </a:r>
            <a:r>
              <a:rPr lang="en-US" altLang="zh-TW" sz="3700" b="1" dirty="0" smtClean="0">
                <a:latin typeface="微軟正黑體" panose="020B0604030504040204" pitchFamily="34" charset="-120"/>
                <a:ea typeface="微軟正黑體" panose="020B0604030504040204" pitchFamily="34" charset="-120"/>
              </a:rPr>
              <a:t>812</a:t>
            </a:r>
            <a:r>
              <a:rPr lang="zh-TW" altLang="en-US" sz="3700" b="1" dirty="0" smtClean="0">
                <a:latin typeface="微軟正黑體" panose="020B0604030504040204" pitchFamily="34" charset="-120"/>
                <a:ea typeface="微軟正黑體" panose="020B0604030504040204" pitchFamily="34" charset="-120"/>
              </a:rPr>
              <a:t>（人事室）、  分機</a:t>
            </a:r>
            <a:r>
              <a:rPr lang="en-US" altLang="zh-TW" sz="3700" b="1" dirty="0" smtClean="0">
                <a:latin typeface="微軟正黑體" panose="020B0604030504040204" pitchFamily="34" charset="-120"/>
                <a:ea typeface="微軟正黑體" panose="020B0604030504040204" pitchFamily="34" charset="-120"/>
              </a:rPr>
              <a:t>803</a:t>
            </a:r>
            <a:r>
              <a:rPr lang="zh-TW" altLang="en-US" sz="3700" b="1" dirty="0" smtClean="0">
                <a:latin typeface="微軟正黑體" panose="020B0604030504040204" pitchFamily="34" charset="-120"/>
                <a:ea typeface="微軟正黑體" panose="020B0604030504040204" pitchFamily="34" charset="-120"/>
              </a:rPr>
              <a:t>（總務處） </a:t>
            </a:r>
          </a:p>
          <a:p>
            <a:pPr lvl="1" algn="l">
              <a:lnSpc>
                <a:spcPct val="110000"/>
              </a:lnSpc>
              <a:spcAft>
                <a:spcPts val="600"/>
              </a:spcAft>
            </a:pPr>
            <a:r>
              <a:rPr lang="zh-TW" altLang="en-US" sz="3700" b="1" dirty="0">
                <a:latin typeface="微軟正黑體" panose="020B0604030504040204" pitchFamily="34" charset="-120"/>
                <a:ea typeface="微軟正黑體" panose="020B0604030504040204" pitchFamily="34" charset="-120"/>
              </a:rPr>
              <a:t>◆電子郵件</a:t>
            </a:r>
            <a:r>
              <a:rPr lang="zh-TW" altLang="en-US" sz="3700" b="1" dirty="0" smtClean="0">
                <a:latin typeface="微軟正黑體" panose="020B0604030504040204" pitchFamily="34" charset="-120"/>
                <a:ea typeface="微軟正黑體" panose="020B0604030504040204" pitchFamily="34" charset="-120"/>
              </a:rPr>
              <a:t>：</a:t>
            </a:r>
            <a:r>
              <a:rPr lang="en-US" altLang="zh-TW" sz="3700" b="1" dirty="0" smtClean="0">
                <a:latin typeface="微軟正黑體" panose="020B0604030504040204" pitchFamily="34" charset="-120"/>
                <a:ea typeface="微軟正黑體" panose="020B0604030504040204" pitchFamily="34" charset="-120"/>
                <a:hlinkClick r:id="rId3"/>
              </a:rPr>
              <a:t>person@yfes.tn.edu.tw</a:t>
            </a:r>
            <a:endParaRPr lang="en-US" altLang="zh-TW" sz="3700" b="1" dirty="0" smtClean="0">
              <a:latin typeface="微軟正黑體" panose="020B0604030504040204" pitchFamily="34" charset="-120"/>
              <a:ea typeface="微軟正黑體" panose="020B0604030504040204" pitchFamily="34" charset="-120"/>
            </a:endParaRPr>
          </a:p>
          <a:p>
            <a:pPr lvl="1" algn="l">
              <a:lnSpc>
                <a:spcPct val="110000"/>
              </a:lnSpc>
              <a:spcAft>
                <a:spcPts val="600"/>
              </a:spcAft>
            </a:pPr>
            <a:r>
              <a:rPr lang="en-US" altLang="zh-TW" sz="3700" dirty="0" smtClean="0">
                <a:latin typeface="微軟正黑體" panose="020B0604030504040204" pitchFamily="34" charset="-120"/>
                <a:ea typeface="微軟正黑體" panose="020B0604030504040204" pitchFamily="34" charset="-120"/>
              </a:rPr>
              <a:t>【</a:t>
            </a:r>
            <a:r>
              <a:rPr lang="zh-TW" altLang="en-US" sz="3700" dirty="0" smtClean="0">
                <a:latin typeface="微軟正黑體" panose="020B0604030504040204" pitchFamily="34" charset="-120"/>
                <a:ea typeface="微軟正黑體" panose="020B0604030504040204" pitchFamily="34" charset="-120"/>
              </a:rPr>
              <a:t>備註</a:t>
            </a:r>
            <a:r>
              <a:rPr lang="en-US" altLang="zh-TW" sz="3700" dirty="0" smtClean="0">
                <a:latin typeface="微軟正黑體" panose="020B0604030504040204" pitchFamily="34" charset="-120"/>
                <a:ea typeface="微軟正黑體" panose="020B0604030504040204" pitchFamily="34" charset="-120"/>
              </a:rPr>
              <a:t>】</a:t>
            </a:r>
            <a:r>
              <a:rPr lang="zh-TW" altLang="en-US" sz="3700" dirty="0" smtClean="0">
                <a:latin typeface="微軟正黑體" panose="020B0604030504040204" pitchFamily="34" charset="-120"/>
                <a:ea typeface="微軟正黑體" panose="020B0604030504040204" pitchFamily="34" charset="-120"/>
              </a:rPr>
              <a:t>：涉及霸凌者如為公務人員、教育 人員、約聘（僱）人員者，向人事室提出；如為駐衛警或臨時人員者，向總務處提出。</a:t>
            </a:r>
            <a:endParaRPr lang="en-US" altLang="zh-TW" sz="3700" dirty="0" smtClean="0">
              <a:latin typeface="微軟正黑體" panose="020B0604030504040204" pitchFamily="34" charset="-120"/>
              <a:ea typeface="微軟正黑體" panose="020B0604030504040204" pitchFamily="34" charset="-120"/>
            </a:endParaRPr>
          </a:p>
          <a:p>
            <a:pPr algn="l">
              <a:lnSpc>
                <a:spcPct val="110000"/>
              </a:lnSpc>
              <a:spcAft>
                <a:spcPts val="600"/>
              </a:spcAft>
            </a:pPr>
            <a:r>
              <a:rPr lang="zh-TW" altLang="en-US" sz="4000" dirty="0">
                <a:latin typeface="微軟正黑體" panose="020B0604030504040204" pitchFamily="34" charset="-120"/>
                <a:ea typeface="微軟正黑體" panose="020B0604030504040204" pitchFamily="34" charset="-120"/>
              </a:rPr>
              <a:t>★</a:t>
            </a:r>
            <a:r>
              <a:rPr lang="zh-TW" altLang="en-US" sz="4000" b="1" dirty="0">
                <a:latin typeface="微軟正黑體" panose="020B0604030504040204" pitchFamily="34" charset="-120"/>
                <a:ea typeface="微軟正黑體" panose="020B0604030504040204" pitchFamily="34" charset="-120"/>
              </a:rPr>
              <a:t>行政院人事行政總處申訴平台</a:t>
            </a:r>
          </a:p>
          <a:p>
            <a:pPr lvl="1" algn="l">
              <a:lnSpc>
                <a:spcPct val="110000"/>
              </a:lnSpc>
              <a:spcAft>
                <a:spcPts val="600"/>
              </a:spcAft>
            </a:pPr>
            <a:r>
              <a:rPr lang="zh-TW" altLang="en-US" sz="3700" dirty="0" smtClean="0">
                <a:latin typeface="微軟正黑體" panose="020B0604030504040204" pitchFamily="34" charset="-120"/>
                <a:ea typeface="微軟正黑體" panose="020B0604030504040204" pitchFamily="34" charset="-120"/>
              </a:rPr>
              <a:t>除</a:t>
            </a:r>
            <a:r>
              <a:rPr lang="zh-TW" altLang="en-US" sz="3700" dirty="0">
                <a:latin typeface="微軟正黑體" panose="020B0604030504040204" pitchFamily="34" charset="-120"/>
                <a:ea typeface="微軟正黑體" panose="020B0604030504040204" pitchFamily="34" charset="-120"/>
              </a:rPr>
              <a:t>各機關現有之申訴管道外，亦可至人事總處全球資訊網首頁／常用捷徑／職場霸凌案件通報平臺（網址</a:t>
            </a:r>
            <a:r>
              <a:rPr lang="zh-TW" altLang="en-US" sz="3700" dirty="0" smtClean="0">
                <a:latin typeface="微軟正黑體" panose="020B0604030504040204" pitchFamily="34" charset="-120"/>
                <a:ea typeface="微軟正黑體" panose="020B0604030504040204" pitchFamily="34" charset="-120"/>
              </a:rPr>
              <a:t>：</a:t>
            </a:r>
            <a:r>
              <a:rPr lang="en-US" altLang="zh-TW" sz="3700" dirty="0" smtClean="0">
                <a:latin typeface="微軟正黑體" panose="020B0604030504040204" pitchFamily="34" charset="-120"/>
                <a:ea typeface="微軟正黑體" panose="020B0604030504040204" pitchFamily="34" charset="-120"/>
              </a:rPr>
              <a:t>https</a:t>
            </a:r>
            <a:r>
              <a:rPr lang="en-US" altLang="zh-TW" sz="3700" dirty="0">
                <a:latin typeface="微軟正黑體" panose="020B0604030504040204" pitchFamily="34" charset="-120"/>
                <a:ea typeface="微軟正黑體" panose="020B0604030504040204" pitchFamily="34" charset="-120"/>
              </a:rPr>
              <a:t>://</a:t>
            </a:r>
            <a:r>
              <a:rPr lang="en-US" altLang="zh-TW" sz="3700" dirty="0" smtClean="0">
                <a:latin typeface="微軟正黑體" panose="020B0604030504040204" pitchFamily="34" charset="-120"/>
                <a:ea typeface="微軟正黑體" panose="020B0604030504040204" pitchFamily="34" charset="-120"/>
              </a:rPr>
              <a:t>gov.tw/s4s)</a:t>
            </a:r>
          </a:p>
          <a:p>
            <a:pPr algn="l">
              <a:lnSpc>
                <a:spcPct val="110000"/>
              </a:lnSpc>
              <a:spcAft>
                <a:spcPts val="600"/>
              </a:spcAft>
            </a:pPr>
            <a:r>
              <a:rPr lang="en-US" altLang="zh-TW" sz="3700" b="1" dirty="0" smtClean="0">
                <a:solidFill>
                  <a:srgbClr val="0000FF"/>
                </a:solidFill>
                <a:latin typeface="微軟正黑體" panose="020B0604030504040204" pitchFamily="34" charset="-120"/>
                <a:ea typeface="微軟正黑體" panose="020B0604030504040204" pitchFamily="34" charset="-120"/>
              </a:rPr>
              <a:t>(</a:t>
            </a:r>
            <a:r>
              <a:rPr lang="zh-TW" altLang="en-US" sz="3700" b="1" dirty="0" smtClean="0">
                <a:solidFill>
                  <a:srgbClr val="0000FF"/>
                </a:solidFill>
                <a:latin typeface="微軟正黑體" panose="020B0604030504040204" pitchFamily="34" charset="-120"/>
                <a:ea typeface="微軟正黑體" panose="020B0604030504040204" pitchFamily="34" charset="-120"/>
              </a:rPr>
              <a:t>本校對</a:t>
            </a:r>
            <a:r>
              <a:rPr lang="zh-TW" altLang="en-US" sz="3700" b="1" dirty="0">
                <a:solidFill>
                  <a:srgbClr val="0000FF"/>
                </a:solidFill>
                <a:latin typeface="微軟正黑體" panose="020B0604030504040204" pitchFamily="34" charset="-120"/>
                <a:ea typeface="微軟正黑體" panose="020B0604030504040204" pitchFamily="34" charset="-120"/>
              </a:rPr>
              <a:t>霸凌事件之當事人身分將予以保密，並提供適當的協助</a:t>
            </a:r>
            <a:r>
              <a:rPr lang="zh-TW" altLang="en-US" sz="3700" b="1" dirty="0" smtClean="0">
                <a:solidFill>
                  <a:srgbClr val="0000FF"/>
                </a:solidFill>
                <a:latin typeface="微軟正黑體" panose="020B0604030504040204" pitchFamily="34" charset="-120"/>
                <a:ea typeface="微軟正黑體" panose="020B0604030504040204" pitchFamily="34" charset="-120"/>
              </a:rPr>
              <a:t>。</a:t>
            </a:r>
            <a:r>
              <a:rPr lang="en-US" altLang="zh-TW" sz="3700" b="1" dirty="0" smtClean="0">
                <a:solidFill>
                  <a:srgbClr val="0000FF"/>
                </a:solidFill>
                <a:latin typeface="微軟正黑體" panose="020B0604030504040204" pitchFamily="34" charset="-120"/>
                <a:ea typeface="微軟正黑體" panose="020B0604030504040204" pitchFamily="34" charset="-120"/>
              </a:rPr>
              <a:t>)</a:t>
            </a:r>
            <a:endParaRPr lang="zh-TW" altLang="en-US" sz="3700" b="1" dirty="0">
              <a:solidFill>
                <a:srgbClr val="0000FF"/>
              </a:solidFill>
              <a:latin typeface="微軟正黑體" panose="020B0604030504040204" pitchFamily="34" charset="-120"/>
              <a:ea typeface="微軟正黑體" panose="020B0604030504040204" pitchFamily="34" charset="-120"/>
            </a:endParaRPr>
          </a:p>
          <a:p>
            <a:pPr algn="l">
              <a:lnSpc>
                <a:spcPct val="110000"/>
              </a:lnSpc>
              <a:spcAft>
                <a:spcPts val="600"/>
              </a:spcAft>
            </a:pPr>
            <a:endParaRPr lang="en-US" altLang="zh-TW" sz="2900" b="1" dirty="0">
              <a:latin typeface="微軟正黑體" panose="020B0604030504040204" pitchFamily="34" charset="-120"/>
              <a:ea typeface="微軟正黑體" panose="020B0604030504040204" pitchFamily="34" charset="-120"/>
            </a:endParaRPr>
          </a:p>
          <a:p>
            <a:pPr marL="342900" indent="-342900" algn="l">
              <a:lnSpc>
                <a:spcPct val="110000"/>
              </a:lnSpc>
              <a:spcAft>
                <a:spcPts val="600"/>
              </a:spcAft>
              <a:buFont typeface="+mj-ea"/>
              <a:buAutoNum type="ea1ChtPeriod"/>
            </a:pPr>
            <a:endParaRPr lang="zh-TW" altLang="en-US" sz="2900" b="1" dirty="0">
              <a:latin typeface="微軟正黑體" panose="020B0604030504040204" pitchFamily="34" charset="-120"/>
              <a:ea typeface="微軟正黑體" panose="020B0604030504040204" pitchFamily="34" charset="-120"/>
            </a:endParaRPr>
          </a:p>
          <a:p>
            <a:pPr marL="342900" indent="-342900" algn="l">
              <a:lnSpc>
                <a:spcPct val="110000"/>
              </a:lnSpc>
              <a:spcAft>
                <a:spcPts val="600"/>
              </a:spcAft>
              <a:buFont typeface="+mj-ea"/>
              <a:buAutoNum type="ea1ChtPeriod"/>
            </a:pPr>
            <a:endParaRPr lang="en-US" altLang="zh-TW" sz="2900" b="1" dirty="0" smtClean="0">
              <a:latin typeface="微軟正黑體" panose="020B0604030504040204" pitchFamily="34" charset="-120"/>
              <a:ea typeface="微軟正黑體" panose="020B0604030504040204" pitchFamily="34" charset="-120"/>
            </a:endParaRPr>
          </a:p>
          <a:p>
            <a:pPr marL="342900" indent="-342900" algn="l">
              <a:lnSpc>
                <a:spcPct val="110000"/>
              </a:lnSpc>
              <a:spcAft>
                <a:spcPts val="600"/>
              </a:spcAft>
              <a:buFont typeface="+mj-ea"/>
              <a:buAutoNum type="ea1ChtPeriod"/>
            </a:pPr>
            <a:endParaRPr lang="zh-TW" altLang="en-US" sz="2900" b="1" dirty="0">
              <a:latin typeface="微軟正黑體" panose="020B0604030504040204" pitchFamily="34" charset="-120"/>
              <a:ea typeface="微軟正黑體" panose="020B0604030504040204" pitchFamily="34" charset="-120"/>
            </a:endParaRPr>
          </a:p>
          <a:p>
            <a:endParaRPr lang="zh-TW" altLang="en-US" b="1" dirty="0">
              <a:latin typeface="華康粗黑體(P)" panose="020B0700000000000000" pitchFamily="34" charset="-120"/>
              <a:ea typeface="華康粗黑體(P)" panose="020B0700000000000000" pitchFamily="34" charset="-120"/>
            </a:endParaRPr>
          </a:p>
        </p:txBody>
      </p:sp>
      <p:sp>
        <p:nvSpPr>
          <p:cNvPr id="4" name="文字方塊 3"/>
          <p:cNvSpPr txBox="1"/>
          <p:nvPr/>
        </p:nvSpPr>
        <p:spPr>
          <a:xfrm>
            <a:off x="345916" y="3194798"/>
            <a:ext cx="6310459" cy="1400264"/>
          </a:xfrm>
          <a:custGeom>
            <a:avLst/>
            <a:gdLst>
              <a:gd name="connsiteX0" fmla="*/ 0 w 5848112"/>
              <a:gd name="connsiteY0" fmla="*/ 0 h 1692771"/>
              <a:gd name="connsiteX1" fmla="*/ 5848112 w 5848112"/>
              <a:gd name="connsiteY1" fmla="*/ 0 h 1692771"/>
              <a:gd name="connsiteX2" fmla="*/ 5848112 w 5848112"/>
              <a:gd name="connsiteY2" fmla="*/ 1692771 h 1692771"/>
              <a:gd name="connsiteX3" fmla="*/ 0 w 5848112"/>
              <a:gd name="connsiteY3" fmla="*/ 1692771 h 1692771"/>
              <a:gd name="connsiteX4" fmla="*/ 0 w 5848112"/>
              <a:gd name="connsiteY4" fmla="*/ 0 h 1692771"/>
              <a:gd name="connsiteX0" fmla="*/ 0 w 5848112"/>
              <a:gd name="connsiteY0" fmla="*/ 0 h 1692771"/>
              <a:gd name="connsiteX1" fmla="*/ 5710952 w 5848112"/>
              <a:gd name="connsiteY1" fmla="*/ 106680 h 1692771"/>
              <a:gd name="connsiteX2" fmla="*/ 5848112 w 5848112"/>
              <a:gd name="connsiteY2" fmla="*/ 1692771 h 1692771"/>
              <a:gd name="connsiteX3" fmla="*/ 0 w 5848112"/>
              <a:gd name="connsiteY3" fmla="*/ 1692771 h 1692771"/>
              <a:gd name="connsiteX4" fmla="*/ 0 w 5848112"/>
              <a:gd name="connsiteY4" fmla="*/ 0 h 1692771"/>
              <a:gd name="connsiteX0" fmla="*/ 0 w 5848112"/>
              <a:gd name="connsiteY0" fmla="*/ 0 h 1692771"/>
              <a:gd name="connsiteX1" fmla="*/ 5710952 w 5848112"/>
              <a:gd name="connsiteY1" fmla="*/ 106680 h 1692771"/>
              <a:gd name="connsiteX2" fmla="*/ 5848112 w 5848112"/>
              <a:gd name="connsiteY2" fmla="*/ 1692771 h 1692771"/>
              <a:gd name="connsiteX3" fmla="*/ 121920 w 5848112"/>
              <a:gd name="connsiteY3" fmla="*/ 1692771 h 1692771"/>
              <a:gd name="connsiteX4" fmla="*/ 0 w 5848112"/>
              <a:gd name="connsiteY4" fmla="*/ 0 h 1692771"/>
              <a:gd name="connsiteX0" fmla="*/ 2417 w 5850529"/>
              <a:gd name="connsiteY0" fmla="*/ 0 h 1707639"/>
              <a:gd name="connsiteX1" fmla="*/ 5713369 w 5850529"/>
              <a:gd name="connsiteY1" fmla="*/ 106680 h 1707639"/>
              <a:gd name="connsiteX2" fmla="*/ 5850529 w 5850529"/>
              <a:gd name="connsiteY2" fmla="*/ 1692771 h 1707639"/>
              <a:gd name="connsiteX3" fmla="*/ 0 w 5850529"/>
              <a:gd name="connsiteY3" fmla="*/ 1707639 h 1707639"/>
              <a:gd name="connsiteX4" fmla="*/ 2417 w 5850529"/>
              <a:gd name="connsiteY4" fmla="*/ 0 h 1707639"/>
              <a:gd name="connsiteX0" fmla="*/ 2417 w 5850529"/>
              <a:gd name="connsiteY0" fmla="*/ 0 h 1707639"/>
              <a:gd name="connsiteX1" fmla="*/ 5843359 w 5850529"/>
              <a:gd name="connsiteY1" fmla="*/ 99246 h 1707639"/>
              <a:gd name="connsiteX2" fmla="*/ 5850529 w 5850529"/>
              <a:gd name="connsiteY2" fmla="*/ 1692771 h 1707639"/>
              <a:gd name="connsiteX3" fmla="*/ 0 w 5850529"/>
              <a:gd name="connsiteY3" fmla="*/ 1707639 h 1707639"/>
              <a:gd name="connsiteX4" fmla="*/ 2417 w 5850529"/>
              <a:gd name="connsiteY4" fmla="*/ 0 h 1707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0529" h="1707639">
                <a:moveTo>
                  <a:pt x="2417" y="0"/>
                </a:moveTo>
                <a:lnTo>
                  <a:pt x="5843359" y="99246"/>
                </a:lnTo>
                <a:lnTo>
                  <a:pt x="5850529" y="1692771"/>
                </a:lnTo>
                <a:lnTo>
                  <a:pt x="0" y="1707639"/>
                </a:lnTo>
                <a:cubicBezTo>
                  <a:pt x="806" y="1138426"/>
                  <a:pt x="1611" y="569213"/>
                  <a:pt x="2417" y="0"/>
                </a:cubicBezTo>
                <a:close/>
              </a:path>
            </a:pathLst>
          </a:custGeom>
          <a:pattFill prst="pct60">
            <a:fgClr>
              <a:srgbClr val="FFC000"/>
            </a:fgClr>
            <a:bgClr>
              <a:schemeClr val="bg1"/>
            </a:bgClr>
          </a:pattFill>
          <a:ln>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nSpc>
                <a:spcPct val="110000"/>
              </a:lnSpc>
              <a:spcAft>
                <a:spcPts val="600"/>
              </a:spcAft>
            </a:pPr>
            <a:r>
              <a:rPr lang="en-US" altLang="zh-TW" b="1" dirty="0">
                <a:solidFill>
                  <a:srgbClr val="C00000"/>
                </a:solidFill>
                <a:latin typeface="標楷體" panose="03000509000000000000" pitchFamily="65" charset="-120"/>
                <a:ea typeface="標楷體" panose="03000509000000000000" pitchFamily="65" charset="-120"/>
              </a:rPr>
              <a:t>【</a:t>
            </a:r>
            <a:r>
              <a:rPr lang="zh-TW" altLang="en-US" b="1" dirty="0">
                <a:solidFill>
                  <a:srgbClr val="C00000"/>
                </a:solidFill>
                <a:latin typeface="微軟正黑體" panose="020B0604030504040204" pitchFamily="34" charset="-120"/>
                <a:ea typeface="微軟正黑體" panose="020B0604030504040204" pitchFamily="34" charset="-120"/>
              </a:rPr>
              <a:t>職場霸凌</a:t>
            </a:r>
            <a:r>
              <a:rPr lang="en-US" altLang="zh-TW" b="1" dirty="0" smtClean="0">
                <a:solidFill>
                  <a:srgbClr val="C00000"/>
                </a:solidFill>
                <a:latin typeface="微軟正黑體" panose="020B0604030504040204" pitchFamily="34" charset="-120"/>
                <a:ea typeface="微軟正黑體" panose="020B0604030504040204" pitchFamily="34" charset="-120"/>
              </a:rPr>
              <a:t>】</a:t>
            </a:r>
          </a:p>
          <a:p>
            <a:pPr>
              <a:lnSpc>
                <a:spcPct val="110000"/>
              </a:lnSpc>
              <a:spcAft>
                <a:spcPts val="600"/>
              </a:spcAft>
            </a:pPr>
            <a:r>
              <a:rPr lang="zh-TW" altLang="en-US" b="1" dirty="0" smtClean="0">
                <a:solidFill>
                  <a:srgbClr val="0000FF"/>
                </a:solidFill>
                <a:latin typeface="微軟正黑體" panose="020B0604030504040204" pitchFamily="34" charset="-120"/>
                <a:ea typeface="微軟正黑體" panose="020B0604030504040204" pitchFamily="34" charset="-120"/>
              </a:rPr>
              <a:t>是</a:t>
            </a:r>
            <a:r>
              <a:rPr lang="zh-TW" altLang="en-US" b="1" dirty="0">
                <a:solidFill>
                  <a:srgbClr val="0000FF"/>
                </a:solidFill>
                <a:latin typeface="微軟正黑體" panose="020B0604030504040204" pitchFamily="34" charset="-120"/>
                <a:ea typeface="微軟正黑體" panose="020B0604030504040204" pitchFamily="34" charset="-120"/>
              </a:rPr>
              <a:t>指在工作場所中發生的，藉由權力濫用與不公平的處罰所造成的持續性的冒犯、威脅、冷落、孤立或侮辱行為，使被霸凌者感到受挫、被威脅、羞辱、被孤立及</a:t>
            </a:r>
            <a:r>
              <a:rPr lang="zh-TW" altLang="en-US" b="1" dirty="0" smtClean="0">
                <a:solidFill>
                  <a:srgbClr val="0000FF"/>
                </a:solidFill>
                <a:latin typeface="微軟正黑體" panose="020B0604030504040204" pitchFamily="34" charset="-120"/>
                <a:ea typeface="微軟正黑體" panose="020B0604030504040204" pitchFamily="34" charset="-120"/>
              </a:rPr>
              <a:t>受傷。</a:t>
            </a:r>
            <a:endParaRPr lang="zh-TW" altLang="en-US" b="1" dirty="0">
              <a:solidFill>
                <a:srgbClr val="0000FF"/>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345916" y="685800"/>
            <a:ext cx="6066075" cy="1754326"/>
          </a:xfrm>
          <a:prstGeom prst="rect">
            <a:avLst/>
          </a:prstGeom>
          <a:noFill/>
        </p:spPr>
        <p:txBody>
          <a:bodyPr wrap="square" lIns="91440" tIns="45720" rIns="91440" bIns="45720">
            <a:spAutoFit/>
          </a:bodyPr>
          <a:lstStyle/>
          <a:p>
            <a:pPr algn="ctr"/>
            <a:r>
              <a:rPr lang="zh-TW" altLang="en-US" sz="5400" b="1" dirty="0">
                <a:ln w="6600">
                  <a:solidFill>
                    <a:schemeClr val="accent2"/>
                  </a:solidFill>
                  <a:prstDash val="solid"/>
                </a:ln>
                <a:solidFill>
                  <a:srgbClr val="FFFFFF"/>
                </a:solidFill>
                <a:effectLst>
                  <a:outerShdw dist="38100" dir="2700000" algn="tl" rotWithShape="0">
                    <a:schemeClr val="accent2"/>
                  </a:outerShdw>
                </a:effectLst>
              </a:rPr>
              <a:t/>
            </a:r>
            <a:br>
              <a:rPr lang="zh-TW" altLang="en-US" sz="5400" b="1" dirty="0">
                <a:ln w="6600">
                  <a:solidFill>
                    <a:schemeClr val="accent2"/>
                  </a:solidFill>
                  <a:prstDash val="solid"/>
                </a:ln>
                <a:solidFill>
                  <a:srgbClr val="FFFFFF"/>
                </a:solidFill>
                <a:effectLst>
                  <a:outerShdw dist="38100" dir="2700000" algn="tl" rotWithShape="0">
                    <a:schemeClr val="accent2"/>
                  </a:outerShdw>
                </a:effectLst>
              </a:rPr>
            </a:br>
            <a:endParaRPr lang="zh-TW" alt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圓角矩形 5"/>
          <p:cNvSpPr/>
          <p:nvPr/>
        </p:nvSpPr>
        <p:spPr>
          <a:xfrm>
            <a:off x="217614" y="5940767"/>
            <a:ext cx="2544128" cy="187452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dirty="0" smtClean="0"/>
              <a:t>★</a:t>
            </a:r>
            <a:r>
              <a:rPr lang="zh-TW" altLang="en-US" sz="1400" b="1" dirty="0" smtClean="0"/>
              <a:t>申訴</a:t>
            </a:r>
            <a:r>
              <a:rPr lang="zh-TW" altLang="en-US" sz="1400" b="1" dirty="0"/>
              <a:t>之受理機關（單位</a:t>
            </a:r>
            <a:r>
              <a:rPr lang="zh-TW" altLang="en-US" sz="1400" b="1" dirty="0" smtClean="0"/>
              <a:t>）：</a:t>
            </a:r>
            <a:endParaRPr lang="zh-TW" altLang="en-US" sz="1400" b="1" dirty="0"/>
          </a:p>
          <a:p>
            <a:r>
              <a:rPr lang="zh-TW" altLang="en-US" sz="1400" b="1" dirty="0"/>
              <a:t>   </a:t>
            </a:r>
            <a:r>
              <a:rPr lang="en-US" altLang="zh-TW" sz="1400" b="1" dirty="0"/>
              <a:t>1</a:t>
            </a:r>
            <a:r>
              <a:rPr lang="zh-TW" altLang="en-US" sz="1400" b="1" dirty="0"/>
              <a:t>、涉及霸凌者之服務機關</a:t>
            </a:r>
          </a:p>
          <a:p>
            <a:r>
              <a:rPr lang="zh-TW" altLang="en-US" sz="1400" b="1" dirty="0"/>
              <a:t>   </a:t>
            </a:r>
            <a:r>
              <a:rPr lang="en-US" altLang="zh-TW" sz="1400" b="1" dirty="0"/>
              <a:t>2</a:t>
            </a:r>
            <a:r>
              <a:rPr lang="zh-TW" altLang="en-US" sz="1400" b="1" dirty="0"/>
              <a:t>、涉及霸凌者如為服務</a:t>
            </a:r>
            <a:r>
              <a:rPr lang="zh-TW" altLang="en-US" sz="1400" b="1" dirty="0" smtClean="0"/>
              <a:t>機</a:t>
            </a:r>
            <a:endParaRPr lang="en-US" altLang="zh-TW" sz="1400" b="1" dirty="0" smtClean="0"/>
          </a:p>
          <a:p>
            <a:r>
              <a:rPr lang="zh-TW" altLang="en-US" sz="1400" b="1" dirty="0"/>
              <a:t> </a:t>
            </a:r>
            <a:r>
              <a:rPr lang="zh-TW" altLang="en-US" sz="1400" b="1" dirty="0" smtClean="0"/>
              <a:t>        關</a:t>
            </a:r>
            <a:r>
              <a:rPr lang="zh-TW" altLang="en-US" sz="1400" b="1" dirty="0"/>
              <a:t>首長，應向其上級</a:t>
            </a:r>
            <a:r>
              <a:rPr lang="zh-TW" altLang="en-US" sz="1400" b="1" dirty="0" smtClean="0"/>
              <a:t>機</a:t>
            </a:r>
            <a:endParaRPr lang="en-US" altLang="zh-TW" sz="1400" b="1" dirty="0" smtClean="0"/>
          </a:p>
          <a:p>
            <a:r>
              <a:rPr lang="zh-TW" altLang="en-US" sz="1400" b="1" dirty="0"/>
              <a:t> </a:t>
            </a:r>
            <a:r>
              <a:rPr lang="zh-TW" altLang="en-US" sz="1400" b="1" dirty="0" smtClean="0"/>
              <a:t>       關</a:t>
            </a:r>
            <a:r>
              <a:rPr lang="zh-TW" altLang="en-US" sz="1400" b="1" dirty="0"/>
              <a:t>提出申訴</a:t>
            </a:r>
            <a:r>
              <a:rPr lang="zh-TW" altLang="en-US" b="1" dirty="0" smtClean="0"/>
              <a:t>。</a:t>
            </a:r>
            <a:endParaRPr lang="zh-TW" altLang="en-US" b="1" dirty="0"/>
          </a:p>
        </p:txBody>
      </p:sp>
      <p:sp>
        <p:nvSpPr>
          <p:cNvPr id="9" name="向右箭號 8"/>
          <p:cNvSpPr/>
          <p:nvPr/>
        </p:nvSpPr>
        <p:spPr>
          <a:xfrm>
            <a:off x="2811438" y="6690496"/>
            <a:ext cx="335836" cy="37506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文字方塊 13"/>
          <p:cNvSpPr txBox="1"/>
          <p:nvPr/>
        </p:nvSpPr>
        <p:spPr>
          <a:xfrm>
            <a:off x="345916" y="8976209"/>
            <a:ext cx="6512084" cy="707886"/>
          </a:xfrm>
          <a:prstGeom prst="rect">
            <a:avLst/>
          </a:prstGeom>
          <a:noFill/>
        </p:spPr>
        <p:txBody>
          <a:bodyPr wrap="square" rtlCol="0">
            <a:spAutoFit/>
          </a:bodyPr>
          <a:lstStyle/>
          <a:p>
            <a:r>
              <a:rPr lang="en-US" altLang="zh-TW" sz="1400" dirty="0" smtClean="0">
                <a:latin typeface="Arial Black" panose="020B0A04020102020204" pitchFamily="34" charset="0"/>
                <a:ea typeface="微軟正黑體" panose="020B0604030504040204" pitchFamily="34" charset="-120"/>
              </a:rPr>
              <a:t>ↂ</a:t>
            </a:r>
            <a:r>
              <a:rPr lang="zh-TW" altLang="en-US" sz="1300" b="1" dirty="0" smtClean="0">
                <a:solidFill>
                  <a:srgbClr val="C00000"/>
                </a:solidFill>
                <a:latin typeface="微軟正黑體" panose="020B0604030504040204" pitchFamily="34" charset="-120"/>
                <a:ea typeface="微軟正黑體" panose="020B0604030504040204" pitchFamily="34" charset="-120"/>
              </a:rPr>
              <a:t>依據</a:t>
            </a:r>
            <a:r>
              <a:rPr lang="en-US" altLang="zh-TW" sz="1300" b="1" dirty="0" smtClean="0">
                <a:solidFill>
                  <a:srgbClr val="C00000"/>
                </a:solidFill>
                <a:latin typeface="微軟正黑體" panose="020B0604030504040204" pitchFamily="34" charset="-120"/>
                <a:ea typeface="微軟正黑體" panose="020B0604030504040204" pitchFamily="34" charset="-120"/>
              </a:rPr>
              <a:t>:</a:t>
            </a:r>
            <a:r>
              <a:rPr lang="zh-TW" altLang="en-US" sz="1300" b="1" dirty="0" smtClean="0">
                <a:solidFill>
                  <a:srgbClr val="C00000"/>
                </a:solidFill>
                <a:latin typeface="微軟正黑體" panose="020B0604030504040204" pitchFamily="34" charset="-120"/>
                <a:ea typeface="微軟正黑體" panose="020B0604030504040204" pitchFamily="34" charset="-120"/>
              </a:rPr>
              <a:t>「 </a:t>
            </a:r>
            <a:r>
              <a:rPr lang="zh-TW" altLang="en-US" sz="1300" b="1" dirty="0">
                <a:solidFill>
                  <a:srgbClr val="C00000"/>
                </a:solidFill>
                <a:latin typeface="微軟正黑體" panose="020B0604030504040204" pitchFamily="34" charset="-120"/>
                <a:ea typeface="微軟正黑體" panose="020B0604030504040204" pitchFamily="34" charset="-120"/>
              </a:rPr>
              <a:t>臺南市政府及所屬各機關學校員工職場霸凌防治與申訴作業注意事項」</a:t>
            </a:r>
            <a:r>
              <a:rPr lang="en-US" altLang="zh-TW" sz="1300" b="1" dirty="0">
                <a:latin typeface="微軟正黑體" panose="020B0604030504040204" pitchFamily="34" charset="-120"/>
                <a:ea typeface="微軟正黑體" panose="020B0604030504040204" pitchFamily="34" charset="-120"/>
              </a:rPr>
              <a:t>(</a:t>
            </a:r>
            <a:r>
              <a:rPr lang="zh-TW" altLang="en-US" sz="1300" b="1" dirty="0">
                <a:latin typeface="微軟正黑體" panose="020B0604030504040204" pitchFamily="34" charset="-120"/>
                <a:ea typeface="微軟正黑體" panose="020B0604030504040204" pitchFamily="34" charset="-120"/>
              </a:rPr>
              <a:t>含申訴書</a:t>
            </a:r>
            <a:r>
              <a:rPr lang="en-US" altLang="zh-TW" sz="1300" b="1" dirty="0" smtClean="0">
                <a:latin typeface="微軟正黑體" panose="020B0604030504040204" pitchFamily="34" charset="-120"/>
                <a:ea typeface="微軟正黑體" panose="020B0604030504040204" pitchFamily="34" charset="-120"/>
              </a:rPr>
              <a:t>)</a:t>
            </a:r>
            <a:r>
              <a:rPr lang="zh-TW" altLang="en-US" sz="1300" b="1" dirty="0" smtClean="0">
                <a:latin typeface="微軟正黑體" panose="020B0604030504040204" pitchFamily="34" charset="-120"/>
                <a:ea typeface="微軟正黑體" panose="020B0604030504040204" pitchFamily="34" charset="-120"/>
              </a:rPr>
              <a:t>，下載</a:t>
            </a:r>
            <a:r>
              <a:rPr lang="zh-TW" altLang="en-US" sz="1300" b="1" dirty="0">
                <a:latin typeface="微軟正黑體" panose="020B0604030504040204" pitchFamily="34" charset="-120"/>
                <a:ea typeface="微軟正黑體" panose="020B0604030504040204" pitchFamily="34" charset="-120"/>
              </a:rPr>
              <a:t>網址如下：</a:t>
            </a:r>
          </a:p>
          <a:p>
            <a:r>
              <a:rPr lang="en-US" altLang="zh-TW" sz="1300" b="1" dirty="0">
                <a:latin typeface="微軟正黑體" panose="020B0604030504040204" pitchFamily="34" charset="-120"/>
                <a:ea typeface="微軟正黑體" panose="020B0604030504040204" pitchFamily="34" charset="-120"/>
              </a:rPr>
              <a:t>https://law01.tainan.gov.tw/glrsnewsout/LawContent.aspx?id=GL001570</a:t>
            </a:r>
          </a:p>
        </p:txBody>
      </p:sp>
      <p:sp>
        <p:nvSpPr>
          <p:cNvPr id="16" name="矩形 15"/>
          <p:cNvSpPr/>
          <p:nvPr/>
        </p:nvSpPr>
        <p:spPr>
          <a:xfrm>
            <a:off x="0" y="903702"/>
            <a:ext cx="6411991" cy="1754326"/>
          </a:xfrm>
          <a:prstGeom prst="rect">
            <a:avLst/>
          </a:prstGeom>
          <a:noFill/>
          <a:ln>
            <a:noFill/>
          </a:ln>
        </p:spPr>
        <p:txBody>
          <a:bodyPr wrap="square" lIns="91440" tIns="45720" rIns="91440" bIns="45720">
            <a:spAutoFit/>
          </a:bodyPr>
          <a:lstStyle/>
          <a:p>
            <a:pPr algn="ctr"/>
            <a:r>
              <a:rPr lang="zh-TW" altLang="en-US" sz="5400" b="1" dirty="0">
                <a:ln w="13462">
                  <a:solidFill>
                    <a:schemeClr val="bg1"/>
                  </a:solidFill>
                  <a:prstDash val="solid"/>
                </a:ln>
                <a:solidFill>
                  <a:srgbClr val="FF0000"/>
                </a:solidFill>
                <a:effectLst>
                  <a:outerShdw dist="38100" dir="2700000" algn="bl" rotWithShape="0">
                    <a:schemeClr val="accent5"/>
                  </a:outerShdw>
                </a:effectLst>
                <a:latin typeface="華康粗黑體" panose="020B0709000000000000" pitchFamily="49" charset="-120"/>
                <a:ea typeface="華康粗黑體" panose="020B0709000000000000" pitchFamily="49" charset="-120"/>
              </a:rPr>
              <a:t>拒絕職場霸凌</a:t>
            </a:r>
            <a:br>
              <a:rPr lang="zh-TW" altLang="en-US" sz="5400" b="1" dirty="0">
                <a:ln w="13462">
                  <a:solidFill>
                    <a:schemeClr val="bg1"/>
                  </a:solidFill>
                  <a:prstDash val="solid"/>
                </a:ln>
                <a:solidFill>
                  <a:srgbClr val="FF0000"/>
                </a:solidFill>
                <a:effectLst>
                  <a:outerShdw dist="38100" dir="2700000" algn="bl" rotWithShape="0">
                    <a:schemeClr val="accent5"/>
                  </a:outerShdw>
                </a:effectLst>
                <a:latin typeface="華康粗黑體" panose="020B0709000000000000" pitchFamily="49" charset="-120"/>
                <a:ea typeface="華康粗黑體" panose="020B0709000000000000" pitchFamily="49" charset="-120"/>
              </a:rPr>
            </a:br>
            <a:r>
              <a:rPr lang="zh-TW" altLang="en-US" sz="5400" b="1" dirty="0">
                <a:ln w="13462">
                  <a:solidFill>
                    <a:schemeClr val="bg1"/>
                  </a:solidFill>
                  <a:prstDash val="solid"/>
                </a:ln>
                <a:solidFill>
                  <a:srgbClr val="FF0000"/>
                </a:solidFill>
                <a:effectLst>
                  <a:outerShdw dist="38100" dir="2700000" algn="bl" rotWithShape="0">
                    <a:schemeClr val="accent5"/>
                  </a:outerShdw>
                </a:effectLst>
                <a:latin typeface="華康粗黑體" panose="020B0709000000000000" pitchFamily="49" charset="-120"/>
                <a:ea typeface="華康粗黑體" panose="020B0709000000000000" pitchFamily="49" charset="-120"/>
              </a:rPr>
              <a:t>      共創友善職</a:t>
            </a:r>
            <a:r>
              <a:rPr lang="zh-TW" altLang="en-US" sz="5400" b="1" dirty="0" smtClean="0">
                <a:ln w="13462">
                  <a:solidFill>
                    <a:schemeClr val="bg1"/>
                  </a:solidFill>
                  <a:prstDash val="solid"/>
                </a:ln>
                <a:solidFill>
                  <a:srgbClr val="FF0000"/>
                </a:solidFill>
                <a:effectLst>
                  <a:outerShdw dist="38100" dir="2700000" algn="bl" rotWithShape="0">
                    <a:schemeClr val="accent5"/>
                  </a:outerShdw>
                </a:effectLst>
                <a:latin typeface="華康粗黑體" panose="020B0709000000000000" pitchFamily="49" charset="-120"/>
                <a:ea typeface="華康粗黑體" panose="020B0709000000000000" pitchFamily="49" charset="-120"/>
              </a:rPr>
              <a:t>場</a:t>
            </a:r>
            <a:endParaRPr lang="zh-TW" altLang="en-US" sz="5400" b="1" cap="none" spc="0" dirty="0">
              <a:ln w="13462">
                <a:solidFill>
                  <a:schemeClr val="bg1"/>
                </a:solidFill>
                <a:prstDash val="solid"/>
              </a:ln>
              <a:solidFill>
                <a:srgbClr val="FF0000"/>
              </a:solidFill>
              <a:effectLst>
                <a:outerShdw dist="38100" dir="2700000" algn="bl" rotWithShape="0">
                  <a:schemeClr val="accent5"/>
                </a:outerShdw>
              </a:effectLst>
              <a:latin typeface="華康粗黑體" panose="020B0709000000000000" pitchFamily="49" charset="-120"/>
              <a:ea typeface="華康粗黑體" panose="020B0709000000000000" pitchFamily="49" charset="-120"/>
            </a:endParaRPr>
          </a:p>
        </p:txBody>
      </p:sp>
    </p:spTree>
    <p:extLst>
      <p:ext uri="{BB962C8B-B14F-4D97-AF65-F5344CB8AC3E}">
        <p14:creationId xmlns:p14="http://schemas.microsoft.com/office/powerpoint/2010/main" val="399173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292</TotalTime>
  <Words>279</Words>
  <Application>Microsoft Office PowerPoint</Application>
  <PresentationFormat>A4 紙張 (210x297 公釐)</PresentationFormat>
  <Paragraphs>21</Paragraphs>
  <Slides>1</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1</vt:i4>
      </vt:variant>
    </vt:vector>
  </HeadingPairs>
  <TitlesOfParts>
    <vt:vector size="11" baseType="lpstr">
      <vt:lpstr>華康粗黑體</vt:lpstr>
      <vt:lpstr>華康粗黑體(P)</vt:lpstr>
      <vt:lpstr>微軟正黑體</vt:lpstr>
      <vt:lpstr>新細明體</vt:lpstr>
      <vt:lpstr>標楷體</vt:lpstr>
      <vt:lpstr>Arial</vt:lpstr>
      <vt:lpstr>Arial Black</vt:lpstr>
      <vt:lpstr>Calibri</vt:lpstr>
      <vt:lpstr>Calibri Light</vt:lpstr>
      <vt:lpstr>Office 佈景主題</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禁止性騷擾公開揭示</dc:title>
  <dc:creator>人事處</dc:creator>
  <cp:lastModifiedBy>大AA</cp:lastModifiedBy>
  <cp:revision>42</cp:revision>
  <cp:lastPrinted>2025-04-07T03:01:26Z</cp:lastPrinted>
  <dcterms:created xsi:type="dcterms:W3CDTF">2023-06-30T02:16:04Z</dcterms:created>
  <dcterms:modified xsi:type="dcterms:W3CDTF">2025-04-07T03:09:42Z</dcterms:modified>
</cp:coreProperties>
</file>